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17165E5-ABE4-4653-8C00-E268F457A591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A3CC208-9E5E-4A28-A0E3-BF986D4A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65E5-ABE4-4653-8C00-E268F457A591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C208-9E5E-4A28-A0E3-BF986D4A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65E5-ABE4-4653-8C00-E268F457A591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C208-9E5E-4A28-A0E3-BF986D4A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65E5-ABE4-4653-8C00-E268F457A591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C208-9E5E-4A28-A0E3-BF986D4A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17165E5-ABE4-4653-8C00-E268F457A591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A3CC208-9E5E-4A28-A0E3-BF986D4A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65E5-ABE4-4653-8C00-E268F457A591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C208-9E5E-4A28-A0E3-BF986D4A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65E5-ABE4-4653-8C00-E268F457A591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C208-9E5E-4A28-A0E3-BF986D4A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65E5-ABE4-4653-8C00-E268F457A591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C208-9E5E-4A28-A0E3-BF986D4A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65E5-ABE4-4653-8C00-E268F457A591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C208-9E5E-4A28-A0E3-BF986D4A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65E5-ABE4-4653-8C00-E268F457A591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C208-9E5E-4A28-A0E3-BF986D4A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65E5-ABE4-4653-8C00-E268F457A591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C208-9E5E-4A28-A0E3-BF986D4A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7165E5-ABE4-4653-8C00-E268F457A591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3CC208-9E5E-4A28-A0E3-BF986D4A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733800"/>
            <a:ext cx="68580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Collection 1-</a:t>
            </a:r>
            <a:br>
              <a:rPr lang="en-US" dirty="0" smtClean="0"/>
            </a:br>
            <a:r>
              <a:rPr lang="en-US" dirty="0" smtClean="0"/>
              <a:t>Telling Stories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105400"/>
            <a:ext cx="6858000" cy="68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Communication Arts</a:t>
            </a:r>
          </a:p>
          <a:p>
            <a:r>
              <a:rPr lang="en-US" dirty="0" smtClean="0"/>
              <a:t>Literature</a:t>
            </a:r>
            <a:endParaRPr lang="en-US" dirty="0"/>
          </a:p>
        </p:txBody>
      </p:sp>
      <p:pic>
        <p:nvPicPr>
          <p:cNvPr id="23554" name="Picture 2" descr="birds,books,childhood,fairy tales,flowers,girls,grass,hills,innocence,iStockphoto,meadows,reading,spring,stor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04800"/>
            <a:ext cx="3095626" cy="3095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“Broken Chain” by Gary Soto pgs. 17-24</a:t>
            </a:r>
          </a:p>
          <a:p>
            <a:r>
              <a:rPr lang="en-US" dirty="0" smtClean="0"/>
              <a:t>As you read, complete foldable</a:t>
            </a:r>
          </a:p>
          <a:p>
            <a:r>
              <a:rPr lang="en-US" dirty="0" smtClean="0"/>
              <a:t>After you read, complete Vocabulary Development Worksheet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Informational Text- “Road </a:t>
            </a:r>
            <a:r>
              <a:rPr lang="en-US" dirty="0" err="1" smtClean="0"/>
              <a:t>Warriers</a:t>
            </a:r>
            <a:r>
              <a:rPr lang="en-US" dirty="0" smtClean="0"/>
              <a:t>,  Listen Up: Some Rules for Streetwise Biking”</a:t>
            </a:r>
          </a:p>
          <a:p>
            <a:r>
              <a:rPr lang="en-US" dirty="0" smtClean="0"/>
              <a:t>Reading Skills- Analyze proposition and support patterns in texts</a:t>
            </a:r>
          </a:p>
          <a:p>
            <a:r>
              <a:rPr lang="en-US" dirty="0" smtClean="0"/>
              <a:t>Reading Focus- Proposition &amp; Support</a:t>
            </a:r>
          </a:p>
          <a:p>
            <a:pPr lvl="1"/>
            <a:r>
              <a:rPr lang="en-US" dirty="0" smtClean="0"/>
              <a:t>Proposition- an important idea or opinion</a:t>
            </a:r>
          </a:p>
          <a:p>
            <a:pPr lvl="1"/>
            <a:r>
              <a:rPr lang="en-US" dirty="0" smtClean="0"/>
              <a:t>Support- providing reasons like statistics, examples, anecdotes, and expert opinions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“Road </a:t>
            </a:r>
            <a:r>
              <a:rPr lang="en-US" dirty="0" err="1" smtClean="0"/>
              <a:t>Warriers</a:t>
            </a:r>
            <a:r>
              <a:rPr lang="en-US" dirty="0" smtClean="0"/>
              <a:t>, Listen Up” pg. 30</a:t>
            </a:r>
          </a:p>
          <a:p>
            <a:r>
              <a:rPr lang="en-US" dirty="0" smtClean="0"/>
              <a:t>After you read, answer the following questions:</a:t>
            </a:r>
          </a:p>
          <a:p>
            <a:pPr lvl="1"/>
            <a:r>
              <a:rPr lang="en-US" dirty="0" smtClean="0"/>
              <a:t>1- What is the proposition?</a:t>
            </a:r>
          </a:p>
          <a:p>
            <a:pPr lvl="1"/>
            <a:r>
              <a:rPr lang="en-US" dirty="0" smtClean="0"/>
              <a:t>2- What types of supports were used? Provide an example of </a:t>
            </a:r>
            <a:r>
              <a:rPr lang="en-US" smtClean="0"/>
              <a:t>each type used.</a:t>
            </a:r>
            <a:endParaRPr lang="en-US" dirty="0" smtClean="0"/>
          </a:p>
          <a:p>
            <a:pPr lvl="1"/>
            <a:r>
              <a:rPr lang="en-US" dirty="0" smtClean="0"/>
              <a:t>3- What were the reasons to support the proposition?</a:t>
            </a:r>
          </a:p>
          <a:p>
            <a:pPr lvl="1"/>
            <a:r>
              <a:rPr lang="en-US" dirty="0" smtClean="0"/>
              <a:t>4- What was the overall purpose of the article?</a:t>
            </a:r>
          </a:p>
          <a:p>
            <a:pPr lvl="1"/>
            <a:r>
              <a:rPr lang="en-US" dirty="0" smtClean="0"/>
              <a:t>5- What would be another good title for this article? Why?</a:t>
            </a:r>
          </a:p>
          <a:p>
            <a:pPr lvl="2"/>
            <a:r>
              <a:rPr lang="en-US" dirty="0" smtClean="0"/>
              <a:t>Walk, Don’t Bike</a:t>
            </a:r>
          </a:p>
          <a:p>
            <a:pPr lvl="2"/>
            <a:r>
              <a:rPr lang="en-US" dirty="0" smtClean="0"/>
              <a:t>My Experiences as a Cyclist</a:t>
            </a:r>
          </a:p>
          <a:p>
            <a:pPr lvl="2"/>
            <a:r>
              <a:rPr lang="en-US" dirty="0" smtClean="0"/>
              <a:t>Bike Now, Drive Later</a:t>
            </a:r>
          </a:p>
          <a:p>
            <a:pPr lvl="2"/>
            <a:r>
              <a:rPr lang="en-US" dirty="0" smtClean="0"/>
              <a:t>Biking Safely: Your Best Defense on 2 Wheels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“Flowers for Algernon” by Daniel Keyes</a:t>
            </a:r>
          </a:p>
          <a:p>
            <a:r>
              <a:rPr lang="en-US" dirty="0" smtClean="0"/>
              <a:t>About the Author</a:t>
            </a:r>
          </a:p>
          <a:p>
            <a:pPr lvl="1"/>
            <a:r>
              <a:rPr lang="en-US" dirty="0" smtClean="0"/>
              <a:t>Was fascinated by the human mind; won several awards for this story; made story into novel and into a movie</a:t>
            </a:r>
          </a:p>
          <a:p>
            <a:r>
              <a:rPr lang="en-US" dirty="0" smtClean="0"/>
              <a:t>Literary &amp; Reading Skills</a:t>
            </a:r>
          </a:p>
          <a:p>
            <a:pPr lvl="1"/>
            <a:r>
              <a:rPr lang="en-US" dirty="0" smtClean="0"/>
              <a:t>Evaluate structural elements of the plot, including subplots and parallel episodes; use context clues</a:t>
            </a:r>
          </a:p>
          <a:p>
            <a:r>
              <a:rPr lang="en-US" dirty="0" smtClean="0"/>
              <a:t>Literary Focus- Subplots and Parallel Episodes</a:t>
            </a:r>
          </a:p>
          <a:p>
            <a:pPr lvl="1"/>
            <a:r>
              <a:rPr lang="en-US" dirty="0" smtClean="0"/>
              <a:t>Subplot- a minor plot that relates to the major story</a:t>
            </a:r>
          </a:p>
          <a:p>
            <a:pPr lvl="1"/>
            <a:r>
              <a:rPr lang="en-US" dirty="0" smtClean="0"/>
              <a:t>Parallel Episodes- certain elements of the story are repeated</a:t>
            </a:r>
          </a:p>
          <a:p>
            <a:pPr lvl="1"/>
            <a:r>
              <a:rPr lang="en-US" dirty="0" smtClean="0"/>
              <a:t>Context clues- hints that help you figure out the word’s meaning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Misled- fooled; led to believe something wrong</a:t>
            </a:r>
          </a:p>
          <a:p>
            <a:r>
              <a:rPr lang="en-US" dirty="0" smtClean="0"/>
              <a:t>Tangible- capable of being seen or felt</a:t>
            </a:r>
          </a:p>
          <a:p>
            <a:r>
              <a:rPr lang="en-US" dirty="0" smtClean="0"/>
              <a:t>Refute- prove wrong using evidence</a:t>
            </a:r>
          </a:p>
          <a:p>
            <a:r>
              <a:rPr lang="en-US" dirty="0" smtClean="0"/>
              <a:t>Invariably- always</a:t>
            </a:r>
          </a:p>
          <a:p>
            <a:r>
              <a:rPr lang="en-US" dirty="0" smtClean="0"/>
              <a:t>Regression- return to an earlier or less advanced condition</a:t>
            </a:r>
          </a:p>
          <a:p>
            <a:r>
              <a:rPr lang="en-US" dirty="0" smtClean="0"/>
              <a:t>Verified- confirmed</a:t>
            </a:r>
          </a:p>
          <a:p>
            <a:r>
              <a:rPr lang="en-US" dirty="0" smtClean="0"/>
              <a:t>Obscure- hide</a:t>
            </a:r>
          </a:p>
          <a:p>
            <a:r>
              <a:rPr lang="en-US" dirty="0" smtClean="0"/>
              <a:t>Deterioration- worsening; decline</a:t>
            </a:r>
          </a:p>
          <a:p>
            <a:r>
              <a:rPr lang="en-US" dirty="0" smtClean="0"/>
              <a:t>Hypothesis- theory to be proved</a:t>
            </a:r>
          </a:p>
          <a:p>
            <a:r>
              <a:rPr lang="en-US" dirty="0" smtClean="0"/>
              <a:t>Introspective- looking inward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Practice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Misled</a:t>
            </a:r>
          </a:p>
          <a:p>
            <a:r>
              <a:rPr lang="en-US" dirty="0" smtClean="0"/>
              <a:t>2. Tangible</a:t>
            </a:r>
          </a:p>
          <a:p>
            <a:r>
              <a:rPr lang="en-US" dirty="0" smtClean="0"/>
              <a:t>3. Refute</a:t>
            </a:r>
          </a:p>
          <a:p>
            <a:r>
              <a:rPr lang="en-US" dirty="0" smtClean="0"/>
              <a:t>4. Invariably</a:t>
            </a:r>
          </a:p>
          <a:p>
            <a:r>
              <a:rPr lang="en-US" dirty="0" smtClean="0"/>
              <a:t>5. Regression</a:t>
            </a:r>
          </a:p>
          <a:p>
            <a:r>
              <a:rPr lang="en-US" dirty="0" smtClean="0"/>
              <a:t>6. Verified</a:t>
            </a:r>
          </a:p>
          <a:p>
            <a:r>
              <a:rPr lang="en-US" dirty="0" smtClean="0"/>
              <a:t>7. Obscure</a:t>
            </a:r>
          </a:p>
          <a:p>
            <a:r>
              <a:rPr lang="en-US" dirty="0" smtClean="0"/>
              <a:t>8. Deterioration</a:t>
            </a:r>
          </a:p>
          <a:p>
            <a:r>
              <a:rPr lang="en-US" dirty="0" smtClean="0"/>
              <a:t>9. Hypothesis</a:t>
            </a:r>
          </a:p>
          <a:p>
            <a:r>
              <a:rPr lang="en-US" dirty="0" smtClean="0"/>
              <a:t>10. Introspective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A. Conceal</a:t>
            </a:r>
          </a:p>
          <a:p>
            <a:r>
              <a:rPr lang="en-US" dirty="0" smtClean="0"/>
              <a:t>B. Educated guess</a:t>
            </a:r>
          </a:p>
          <a:p>
            <a:r>
              <a:rPr lang="en-US" dirty="0" smtClean="0"/>
              <a:t>C. Deceived</a:t>
            </a:r>
          </a:p>
          <a:p>
            <a:r>
              <a:rPr lang="en-US" dirty="0" smtClean="0"/>
              <a:t>D. Self-examining</a:t>
            </a:r>
          </a:p>
          <a:p>
            <a:r>
              <a:rPr lang="en-US" dirty="0" smtClean="0"/>
              <a:t>E.  Always</a:t>
            </a:r>
          </a:p>
          <a:p>
            <a:r>
              <a:rPr lang="en-US" dirty="0" smtClean="0"/>
              <a:t>F.  Real</a:t>
            </a:r>
          </a:p>
          <a:p>
            <a:r>
              <a:rPr lang="en-US" dirty="0" smtClean="0"/>
              <a:t>G. Disprove</a:t>
            </a:r>
          </a:p>
          <a:p>
            <a:r>
              <a:rPr lang="en-US" dirty="0" smtClean="0"/>
              <a:t>H. Confirmed</a:t>
            </a:r>
          </a:p>
          <a:p>
            <a:r>
              <a:rPr lang="en-US" dirty="0" smtClean="0"/>
              <a:t>I.  Reversal</a:t>
            </a:r>
          </a:p>
          <a:p>
            <a:r>
              <a:rPr lang="en-US" dirty="0" smtClean="0"/>
              <a:t>J.  Worsening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Read </a:t>
            </a:r>
            <a:r>
              <a:rPr lang="en-US" dirty="0" smtClean="0"/>
              <a:t>“Flowers for Algernon” pgs. 33-62</a:t>
            </a:r>
          </a:p>
          <a:p>
            <a:pPr lvl="1"/>
            <a:r>
              <a:rPr lang="en-US" dirty="0" smtClean="0"/>
              <a:t>Read Part I pgs. 33- 49- individually</a:t>
            </a:r>
          </a:p>
          <a:p>
            <a:pPr lvl="1"/>
            <a:r>
              <a:rPr lang="en-US" dirty="0" smtClean="0"/>
              <a:t>Read Part II pgs. 51-62- as a class</a:t>
            </a:r>
          </a:p>
          <a:p>
            <a:r>
              <a:rPr lang="en-US" dirty="0" smtClean="0"/>
              <a:t>As you read, complete worksheet</a:t>
            </a:r>
          </a:p>
          <a:p>
            <a:r>
              <a:rPr lang="en-US" dirty="0" smtClean="0"/>
              <a:t>After you read, complete vocabulary development worksheet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686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Informational Text “Memory a Matter of Brains and Brawn” by Lauran </a:t>
            </a:r>
            <a:r>
              <a:rPr lang="en-US" dirty="0" err="1" smtClean="0"/>
              <a:t>Neergaard</a:t>
            </a:r>
            <a:endParaRPr lang="en-US" dirty="0" smtClean="0"/>
          </a:p>
          <a:p>
            <a:r>
              <a:rPr lang="en-US" dirty="0" smtClean="0"/>
              <a:t>Reading &amp; Literary Skills</a:t>
            </a:r>
          </a:p>
          <a:p>
            <a:pPr lvl="1"/>
            <a:r>
              <a:rPr lang="en-US" dirty="0" smtClean="0"/>
              <a:t>Analyze proposition and support; recognize differences between facts, supported inferences, and opinions</a:t>
            </a:r>
          </a:p>
          <a:p>
            <a:r>
              <a:rPr lang="en-US" dirty="0" smtClean="0"/>
              <a:t>Reading Focus- Recognizing Proposition &amp; Support</a:t>
            </a:r>
          </a:p>
          <a:p>
            <a:pPr lvl="1"/>
            <a:r>
              <a:rPr lang="en-US" dirty="0" smtClean="0"/>
              <a:t>Proposition- important idea or opinion</a:t>
            </a:r>
          </a:p>
          <a:p>
            <a:pPr lvl="1"/>
            <a:r>
              <a:rPr lang="en-US" dirty="0" smtClean="0"/>
              <a:t>Supports- reasons that support the proposition</a:t>
            </a:r>
          </a:p>
          <a:p>
            <a:pPr lvl="1"/>
            <a:r>
              <a:rPr lang="en-US" dirty="0" smtClean="0"/>
              <a:t>A proposition can be supported with the following evidence:</a:t>
            </a:r>
          </a:p>
          <a:p>
            <a:pPr lvl="2"/>
            <a:r>
              <a:rPr lang="en-US" dirty="0" smtClean="0"/>
              <a:t>Facts- statements proven true by results of scientific research &amp; surveys</a:t>
            </a:r>
          </a:p>
          <a:p>
            <a:pPr lvl="2"/>
            <a:r>
              <a:rPr lang="en-US" dirty="0" smtClean="0"/>
              <a:t>Statistics- facts in number form</a:t>
            </a:r>
          </a:p>
          <a:p>
            <a:pPr lvl="2"/>
            <a:r>
              <a:rPr lang="en-US" dirty="0" smtClean="0"/>
              <a:t>Examples- specific instances that illustrate reasons or facts</a:t>
            </a:r>
          </a:p>
          <a:p>
            <a:pPr lvl="2"/>
            <a:r>
              <a:rPr lang="en-US" dirty="0" smtClean="0"/>
              <a:t>Anecdotes- brief stories or personal experiences</a:t>
            </a:r>
          </a:p>
          <a:p>
            <a:pPr lvl="2"/>
            <a:r>
              <a:rPr lang="en-US" dirty="0" smtClean="0"/>
              <a:t>Definitions</a:t>
            </a:r>
          </a:p>
          <a:p>
            <a:pPr lvl="2"/>
            <a:r>
              <a:rPr lang="en-US" dirty="0" smtClean="0"/>
              <a:t>Expert Opinions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read,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Reading Focus- Recognizing Proposition and Support</a:t>
            </a:r>
          </a:p>
          <a:p>
            <a:pPr lvl="1"/>
            <a:r>
              <a:rPr lang="en-US" dirty="0" smtClean="0"/>
              <a:t>Fact Versus Opinion</a:t>
            </a:r>
          </a:p>
          <a:p>
            <a:pPr lvl="2"/>
            <a:r>
              <a:rPr lang="en-US" dirty="0" smtClean="0"/>
              <a:t>A fact is something that can be proved true by direct observation or by check a reliable source of information</a:t>
            </a:r>
          </a:p>
          <a:p>
            <a:pPr lvl="2"/>
            <a:r>
              <a:rPr lang="en-US" dirty="0" smtClean="0"/>
              <a:t>An opinion is a belief or an attitude; cannot be proved true or false but can be supported with facts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Inevitable- unavoidable</a:t>
            </a:r>
          </a:p>
          <a:p>
            <a:r>
              <a:rPr lang="en-US" dirty="0" smtClean="0"/>
              <a:t>Crucial- highly important</a:t>
            </a:r>
          </a:p>
          <a:p>
            <a:r>
              <a:rPr lang="en-US" dirty="0" smtClean="0"/>
              <a:t>Provocative- stirring up thoughts or feelings</a:t>
            </a:r>
          </a:p>
          <a:p>
            <a:r>
              <a:rPr lang="en-US" dirty="0" smtClean="0"/>
              <a:t>Irrevocably- in a way that cannot be undone or changed</a:t>
            </a:r>
          </a:p>
          <a:p>
            <a:r>
              <a:rPr lang="en-US" dirty="0" smtClean="0"/>
              <a:t>Cognitive- have to do with the process of knowing and being able to remember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Introduction to Collection 1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Human beings have the basic urge to tell stories.  The stories in this collection involve emotional experience that teach the readers a lesson.</a:t>
            </a:r>
          </a:p>
          <a:p>
            <a:r>
              <a:rPr lang="en-US" dirty="0" smtClean="0"/>
              <a:t>Literary Skills- Evaluate the plot’s structure and development and the way conflicts are resolved.</a:t>
            </a:r>
          </a:p>
          <a:p>
            <a:r>
              <a:rPr lang="en-US" dirty="0" smtClean="0"/>
              <a:t>Reading Skills- Retell and summarize a story’s plot; analyze proposition and support patterns in texts</a:t>
            </a:r>
          </a:p>
          <a:p>
            <a:r>
              <a:rPr lang="en-US" dirty="0" smtClean="0"/>
              <a:t>Vocabulary Skills- Understand the history of the English Language.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“Memory a Matter of Brains and Brawn” pgs. 68</a:t>
            </a:r>
          </a:p>
          <a:p>
            <a:r>
              <a:rPr lang="en-US" dirty="0" smtClean="0"/>
              <a:t>As you read, answer questions 1-5 and 1-6 on pg. 69</a:t>
            </a:r>
          </a:p>
          <a:p>
            <a:r>
              <a:rPr lang="en-US" dirty="0" smtClean="0"/>
              <a:t>After you read, complete vocabulary </a:t>
            </a:r>
            <a:r>
              <a:rPr lang="en-US" smtClean="0"/>
              <a:t>development worksheet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“The Landlady” by </a:t>
            </a:r>
            <a:r>
              <a:rPr lang="en-US" dirty="0" err="1" smtClean="0"/>
              <a:t>Roald</a:t>
            </a:r>
            <a:r>
              <a:rPr lang="en-US" dirty="0" smtClean="0"/>
              <a:t> Dahl</a:t>
            </a:r>
          </a:p>
          <a:p>
            <a:r>
              <a:rPr lang="en-US" dirty="0" smtClean="0"/>
              <a:t>About the Author</a:t>
            </a:r>
          </a:p>
          <a:p>
            <a:pPr lvl="1"/>
            <a:r>
              <a:rPr lang="en-US" dirty="0" smtClean="0"/>
              <a:t>The source of his dark humor comes from his unpleasant experiences at boarding school</a:t>
            </a:r>
          </a:p>
          <a:p>
            <a:r>
              <a:rPr lang="en-US" dirty="0" smtClean="0"/>
              <a:t>Literary &amp; Reading Skills</a:t>
            </a:r>
          </a:p>
          <a:p>
            <a:pPr lvl="1"/>
            <a:r>
              <a:rPr lang="en-US" dirty="0" smtClean="0"/>
              <a:t>Evaluate structural elements of plot, including foreshadowing; make predictions</a:t>
            </a:r>
          </a:p>
          <a:p>
            <a:r>
              <a:rPr lang="en-US" dirty="0" smtClean="0"/>
              <a:t>Reading Focus- Making Predictions</a:t>
            </a:r>
          </a:p>
          <a:p>
            <a:pPr lvl="1"/>
            <a:r>
              <a:rPr lang="en-US" dirty="0" smtClean="0"/>
              <a:t>Guessing what will happen next; based on the clues the writer has planted for you or based on what you know already</a:t>
            </a:r>
          </a:p>
          <a:p>
            <a:r>
              <a:rPr lang="en-US" dirty="0" smtClean="0"/>
              <a:t>Literary Focus- Foreshadowing</a:t>
            </a:r>
          </a:p>
          <a:p>
            <a:pPr lvl="1"/>
            <a:r>
              <a:rPr lang="en-US" dirty="0" smtClean="0"/>
              <a:t>Clues that hint at what will happen later; makes us feel suspense or anxiety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“The Landlady” pgs. 72-80</a:t>
            </a:r>
          </a:p>
          <a:p>
            <a:r>
              <a:rPr lang="en-US" dirty="0" smtClean="0"/>
              <a:t>Before you read, complete </a:t>
            </a:r>
            <a:r>
              <a:rPr lang="en-US" smtClean="0"/>
              <a:t>prediction chart</a:t>
            </a:r>
          </a:p>
          <a:p>
            <a:r>
              <a:rPr lang="en-US" dirty="0" smtClean="0"/>
              <a:t>As you read, pay close attention to what Billy sees and senses that creates suspense and provides foreshadowing</a:t>
            </a:r>
          </a:p>
          <a:p>
            <a:r>
              <a:rPr lang="en-US" dirty="0" smtClean="0"/>
              <a:t>As you read, stop at the open book signs to make predictions as to what you think is going to happen to Billy</a:t>
            </a:r>
          </a:p>
          <a:p>
            <a:r>
              <a:rPr lang="en-US" dirty="0" smtClean="0"/>
              <a:t>As you read, complete the story map and comprehension worksheet to map out the plot structure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Comparing Literature- “The Monkey’s Paw” and “The Third Wish”</a:t>
            </a:r>
          </a:p>
          <a:p>
            <a:r>
              <a:rPr lang="en-US" dirty="0" smtClean="0"/>
              <a:t>Literary and Reading Skills</a:t>
            </a:r>
          </a:p>
          <a:p>
            <a:pPr lvl="1"/>
            <a:r>
              <a:rPr lang="en-US" dirty="0" smtClean="0"/>
              <a:t>Analyze story motifs, compare and contrast stories</a:t>
            </a:r>
          </a:p>
          <a:p>
            <a:r>
              <a:rPr lang="en-US" dirty="0" smtClean="0"/>
              <a:t>Literary Focus- Story Motifs</a:t>
            </a:r>
          </a:p>
          <a:p>
            <a:pPr lvl="1"/>
            <a:r>
              <a:rPr lang="en-US" dirty="0" smtClean="0"/>
              <a:t>Motifs- an element that recurs in stories from many cultures and from many periods of history; 3 repeats is common- three riddles, three choices, three tests, three wishes</a:t>
            </a:r>
          </a:p>
          <a:p>
            <a:pPr lvl="1"/>
            <a:r>
              <a:rPr lang="en-US" dirty="0" smtClean="0"/>
              <a:t>Familiar Story Motifs- the #3, the use of magic, impossible tasks, evil villains, helpful animals, wicked stepmothers, a journey, a door or box that shouldn’t be opened, transformations</a:t>
            </a:r>
          </a:p>
          <a:p>
            <a:r>
              <a:rPr lang="en-US" dirty="0" smtClean="0"/>
              <a:t>Reading Focus- Comparing and Contrasting</a:t>
            </a:r>
          </a:p>
          <a:p>
            <a:pPr lvl="1"/>
            <a:r>
              <a:rPr lang="en-US" dirty="0" smtClean="0"/>
              <a:t>Looking for ways in which stories are similar and different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“The Monkey’s Paw” by W.W. Jacobs pgs. 85-99</a:t>
            </a:r>
          </a:p>
          <a:p>
            <a:r>
              <a:rPr lang="en-US" dirty="0" smtClean="0"/>
              <a:t>Read “The Third Wish” by Joan Aiken pgs. 101-107</a:t>
            </a:r>
          </a:p>
          <a:p>
            <a:r>
              <a:rPr lang="en-US" dirty="0" smtClean="0"/>
              <a:t>As you read- complete Story </a:t>
            </a:r>
            <a:r>
              <a:rPr lang="en-US" dirty="0" smtClean="0"/>
              <a:t>M</a:t>
            </a:r>
            <a:r>
              <a:rPr lang="en-US" dirty="0" smtClean="0"/>
              <a:t>aps </a:t>
            </a:r>
            <a:r>
              <a:rPr lang="en-US" smtClean="0"/>
              <a:t>and Comparing </a:t>
            </a:r>
            <a:r>
              <a:rPr lang="en-US" dirty="0" smtClean="0"/>
              <a:t>Stories Chart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Elements of Literature- Plot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Plot- is the chain of related events that tells us what happens in a story</a:t>
            </a:r>
          </a:p>
          <a:p>
            <a:r>
              <a:rPr lang="en-US" dirty="0" smtClean="0"/>
              <a:t>Conflict- problems faced by a character;  as you read you learn how the conflict is resolved</a:t>
            </a:r>
          </a:p>
          <a:p>
            <a:r>
              <a:rPr lang="en-US" dirty="0" smtClean="0"/>
              <a:t>Complications- situations or events that develop the conflict</a:t>
            </a:r>
          </a:p>
          <a:p>
            <a:r>
              <a:rPr lang="en-US" dirty="0" smtClean="0"/>
              <a:t>Climax- the point in which the conflict reaches its peak</a:t>
            </a:r>
          </a:p>
          <a:p>
            <a:r>
              <a:rPr lang="en-US" dirty="0" smtClean="0"/>
              <a:t>Resolution- the end of the story; conflict is resolved and we know what happens to the characters</a:t>
            </a:r>
          </a:p>
          <a:p>
            <a:r>
              <a:rPr lang="en-US" dirty="0" smtClean="0"/>
              <a:t>Subplots- plots that are part of the larger story but are not as important</a:t>
            </a:r>
          </a:p>
          <a:p>
            <a:r>
              <a:rPr lang="en-US" dirty="0" smtClean="0"/>
              <a:t>Parallel Episodes- the repetition of plot with minor changes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Plot Practice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a class, map out the plot structure of the story “Cinderella”</a:t>
            </a:r>
          </a:p>
          <a:p>
            <a:r>
              <a:rPr lang="en-US" dirty="0" smtClean="0"/>
              <a:t>Use the Plot Graphic Organizer to record the chain of events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Before you read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“The Wise Old Woman” retold by Yoshiko Uchida</a:t>
            </a:r>
          </a:p>
          <a:p>
            <a:r>
              <a:rPr lang="en-US" dirty="0" smtClean="0"/>
              <a:t>About the Author</a:t>
            </a:r>
          </a:p>
          <a:p>
            <a:pPr lvl="1"/>
            <a:r>
              <a:rPr lang="en-US" dirty="0" smtClean="0"/>
              <a:t>Her and her family were imprisoned during World War II; wrote about her experiences; after the war she traveled to Japan to rediscover her roots and to collect Japanese folk tales</a:t>
            </a:r>
          </a:p>
          <a:p>
            <a:r>
              <a:rPr lang="en-US" dirty="0" smtClean="0"/>
              <a:t>Reading Skills- Retell and summarize the story’s plot</a:t>
            </a:r>
          </a:p>
          <a:p>
            <a:r>
              <a:rPr lang="en-US" dirty="0" smtClean="0"/>
              <a:t>Retelling- summarizing a story</a:t>
            </a:r>
          </a:p>
          <a:p>
            <a:r>
              <a:rPr lang="en-US" dirty="0" smtClean="0"/>
              <a:t>Retelling Tips:  A good retelling should…</a:t>
            </a:r>
          </a:p>
          <a:p>
            <a:pPr lvl="1"/>
            <a:r>
              <a:rPr lang="en-US" dirty="0" smtClean="0"/>
              <a:t>1- state the title and author</a:t>
            </a:r>
          </a:p>
          <a:p>
            <a:pPr lvl="1"/>
            <a:r>
              <a:rPr lang="en-US" dirty="0" smtClean="0"/>
              <a:t>2- identify the main character</a:t>
            </a:r>
          </a:p>
          <a:p>
            <a:pPr lvl="1"/>
            <a:r>
              <a:rPr lang="en-US" dirty="0" smtClean="0"/>
              <a:t>3- describe the setting</a:t>
            </a:r>
          </a:p>
          <a:p>
            <a:pPr lvl="1"/>
            <a:r>
              <a:rPr lang="en-US" dirty="0" smtClean="0"/>
              <a:t>4- relate main events</a:t>
            </a:r>
          </a:p>
          <a:p>
            <a:pPr lvl="1"/>
            <a:r>
              <a:rPr lang="en-US" dirty="0" smtClean="0"/>
              <a:t>5- use time order words like first, next, and finally</a:t>
            </a:r>
          </a:p>
          <a:p>
            <a:pPr lvl="1"/>
            <a:r>
              <a:rPr lang="en-US" dirty="0" smtClean="0"/>
              <a:t>6- keep events in the right order</a:t>
            </a:r>
          </a:p>
          <a:p>
            <a:pPr lvl="1"/>
            <a:r>
              <a:rPr lang="en-US" dirty="0" smtClean="0"/>
              <a:t>7- explain how the story ends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Reading Assignment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“The Wise Old Woman” pgs. 5-12</a:t>
            </a:r>
          </a:p>
          <a:p>
            <a:r>
              <a:rPr lang="en-US" dirty="0" smtClean="0"/>
              <a:t>As you read, record plot events on the retelling guide</a:t>
            </a:r>
          </a:p>
          <a:p>
            <a:r>
              <a:rPr lang="en-US" dirty="0" smtClean="0"/>
              <a:t>After you read, partner up with someone to take turns retelling the story and using the checklist to rate </a:t>
            </a:r>
            <a:r>
              <a:rPr lang="en-US" smtClean="0"/>
              <a:t>each other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“Broken Chain” by Gary Soto</a:t>
            </a:r>
          </a:p>
          <a:p>
            <a:r>
              <a:rPr lang="en-US" dirty="0" smtClean="0"/>
              <a:t>About the Author</a:t>
            </a:r>
          </a:p>
          <a:p>
            <a:pPr lvl="1"/>
            <a:r>
              <a:rPr lang="en-US" dirty="0" smtClean="0"/>
              <a:t>Born and raised in California and is the setting for many of his works; tries to recreate the sights and sounds of the Mexican American neighborhood in which he grew up</a:t>
            </a:r>
          </a:p>
          <a:p>
            <a:r>
              <a:rPr lang="en-US" dirty="0" smtClean="0"/>
              <a:t>Literary Skills</a:t>
            </a:r>
          </a:p>
          <a:p>
            <a:pPr lvl="1"/>
            <a:r>
              <a:rPr lang="en-US" dirty="0" smtClean="0"/>
              <a:t>Evaluate the plot’s structure and development, and the way conflicts are resolved</a:t>
            </a:r>
          </a:p>
          <a:p>
            <a:r>
              <a:rPr lang="en-US" dirty="0" smtClean="0"/>
              <a:t>Reading Skills</a:t>
            </a:r>
          </a:p>
          <a:p>
            <a:pPr lvl="1"/>
            <a:r>
              <a:rPr lang="en-US" dirty="0" smtClean="0"/>
              <a:t>Summarize a story’s plot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read,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Literary Focus- Conflict</a:t>
            </a:r>
          </a:p>
          <a:p>
            <a:pPr lvl="1"/>
            <a:r>
              <a:rPr lang="en-US" dirty="0" smtClean="0"/>
              <a:t>Conflict- any problem or struggle a character faces</a:t>
            </a:r>
          </a:p>
          <a:p>
            <a:pPr lvl="1"/>
            <a:r>
              <a:rPr lang="en-US" dirty="0" smtClean="0"/>
              <a:t>External conflict- the character struggles against outside forces</a:t>
            </a:r>
          </a:p>
          <a:p>
            <a:pPr lvl="1"/>
            <a:r>
              <a:rPr lang="en-US" dirty="0" smtClean="0"/>
              <a:t>Internal conflict- a struggle with self</a:t>
            </a:r>
          </a:p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This story is about a boy’s first date. You’ll see that his problems are like those many of us face- he worries a lot about how he looks- and everything seems to go wrong.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Apparent- visible</a:t>
            </a:r>
          </a:p>
          <a:p>
            <a:r>
              <a:rPr lang="en-US" dirty="0" smtClean="0"/>
              <a:t>Sullen- grumpy; resentful</a:t>
            </a:r>
          </a:p>
          <a:p>
            <a:r>
              <a:rPr lang="en-US" dirty="0" smtClean="0"/>
              <a:t>Impulse- urge</a:t>
            </a:r>
          </a:p>
          <a:p>
            <a:r>
              <a:rPr lang="en-US" dirty="0" smtClean="0"/>
              <a:t>Retrieved- got back</a:t>
            </a:r>
          </a:p>
          <a:p>
            <a:r>
              <a:rPr lang="en-US" dirty="0" smtClean="0"/>
              <a:t>Emerged- came out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B7CB3BBE27CD4A872A8FA95C3323B7" ma:contentTypeVersion="0" ma:contentTypeDescription="Create a new document." ma:contentTypeScope="" ma:versionID="244acf3105764a033f7e4b2f6211269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EB8319-FDA3-4B89-97BB-B080AEEDEE17}"/>
</file>

<file path=customXml/itemProps2.xml><?xml version="1.0" encoding="utf-8"?>
<ds:datastoreItem xmlns:ds="http://schemas.openxmlformats.org/officeDocument/2006/customXml" ds:itemID="{68D8E509-FAFE-4538-A95D-2F390410DE3C}"/>
</file>

<file path=customXml/itemProps3.xml><?xml version="1.0" encoding="utf-8"?>
<ds:datastoreItem xmlns:ds="http://schemas.openxmlformats.org/officeDocument/2006/customXml" ds:itemID="{62D60768-E982-4CD7-836E-8EE2B3713C0F}"/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409</TotalTime>
  <Words>1474</Words>
  <Application>Microsoft Office PowerPoint</Application>
  <PresentationFormat>On-screen Show (4:3)</PresentationFormat>
  <Paragraphs>188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Origin</vt:lpstr>
      <vt:lpstr>Collection 1- Telling Stories</vt:lpstr>
      <vt:lpstr>Introduction to Collection 1</vt:lpstr>
      <vt:lpstr>Elements of Literature- Plot</vt:lpstr>
      <vt:lpstr>Plot Practice</vt:lpstr>
      <vt:lpstr>Before you read</vt:lpstr>
      <vt:lpstr>Reading Assignment</vt:lpstr>
      <vt:lpstr>Before you read</vt:lpstr>
      <vt:lpstr>Before you read, cont.</vt:lpstr>
      <vt:lpstr>Vocabulary Development</vt:lpstr>
      <vt:lpstr>Reading Assignment</vt:lpstr>
      <vt:lpstr>Before you read</vt:lpstr>
      <vt:lpstr>Reading Assignment</vt:lpstr>
      <vt:lpstr>Before you read</vt:lpstr>
      <vt:lpstr>Vocabulary Development</vt:lpstr>
      <vt:lpstr>Vocabulary Practice</vt:lpstr>
      <vt:lpstr>Reading Assignment</vt:lpstr>
      <vt:lpstr>Before you read</vt:lpstr>
      <vt:lpstr>Before you read, cont.</vt:lpstr>
      <vt:lpstr>Vocabulary Development</vt:lpstr>
      <vt:lpstr>Reading Assignment</vt:lpstr>
      <vt:lpstr>Before you read</vt:lpstr>
      <vt:lpstr>Reading Assignment</vt:lpstr>
      <vt:lpstr>Before you read</vt:lpstr>
      <vt:lpstr>Reading Assignment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Collection 1- Telling Stories</dc:title>
  <dc:creator>Hanson School</dc:creator>
  <cp:lastModifiedBy>Hanson School</cp:lastModifiedBy>
  <cp:revision>13</cp:revision>
  <dcterms:created xsi:type="dcterms:W3CDTF">2010-08-25T15:33:41Z</dcterms:created>
  <dcterms:modified xsi:type="dcterms:W3CDTF">2010-10-13T14:06:57Z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0x010100A9B7CB3BBE27CD4A872A8FA95C3323B7</vt:lpwstr>
  </property>
</Properties>
</file>